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89" r:id="rId3"/>
    <p:sldId id="262" r:id="rId4"/>
    <p:sldId id="275" r:id="rId5"/>
    <p:sldId id="271" r:id="rId6"/>
    <p:sldId id="257" r:id="rId7"/>
    <p:sldId id="272" r:id="rId8"/>
    <p:sldId id="261" r:id="rId9"/>
    <p:sldId id="277" r:id="rId10"/>
    <p:sldId id="265" r:id="rId11"/>
    <p:sldId id="267" r:id="rId12"/>
    <p:sldId id="266" r:id="rId13"/>
    <p:sldId id="264" r:id="rId14"/>
    <p:sldId id="263" r:id="rId15"/>
    <p:sldId id="273" r:id="rId16"/>
    <p:sldId id="274" r:id="rId17"/>
    <p:sldId id="293" r:id="rId18"/>
    <p:sldId id="294" r:id="rId19"/>
    <p:sldId id="268" r:id="rId20"/>
    <p:sldId id="276" r:id="rId21"/>
    <p:sldId id="269" r:id="rId22"/>
    <p:sldId id="278" r:id="rId23"/>
    <p:sldId id="291" r:id="rId24"/>
    <p:sldId id="282" r:id="rId25"/>
    <p:sldId id="279" r:id="rId26"/>
    <p:sldId id="280" r:id="rId27"/>
    <p:sldId id="281" r:id="rId28"/>
    <p:sldId id="283" r:id="rId29"/>
    <p:sldId id="284" r:id="rId30"/>
    <p:sldId id="285" r:id="rId31"/>
    <p:sldId id="286" r:id="rId32"/>
    <p:sldId id="288" r:id="rId33"/>
    <p:sldId id="287" r:id="rId34"/>
    <p:sldId id="290" r:id="rId3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080" y="-7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emf"/><Relationship Id="rId1" Type="http://schemas.openxmlformats.org/officeDocument/2006/relationships/image" Target="../media/image111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emf"/><Relationship Id="rId1" Type="http://schemas.openxmlformats.org/officeDocument/2006/relationships/image" Target="../media/image11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FDD77B-913F-4B1C-9281-3F286D3F4A07}" type="datetimeFigureOut">
              <a:rPr lang="ru-RU"/>
              <a:pPr>
                <a:defRPr/>
              </a:pPr>
              <a:t>11.08.2016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DB5D1-435C-4E35-B386-F7E2C7D572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F8023F-7714-47F6-91F6-1BCF61CF8307}" type="datetimeFigureOut">
              <a:rPr lang="ru-RU"/>
              <a:pPr>
                <a:defRPr/>
              </a:pPr>
              <a:t>11.08.2016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1FAB46-4449-4D04-BB6C-3F25DE7CD8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1C73B-1665-4592-A0D3-62CDE6E6FE67}" type="datetimeFigureOut">
              <a:rPr lang="ru-RU"/>
              <a:pPr>
                <a:defRPr/>
              </a:pPr>
              <a:t>11.08.2016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895D69-FC1B-4FF6-B75E-DF53BD4C41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F0BEED-6C88-4E46-84B7-6CCB4B4104E5}" type="datetimeFigureOut">
              <a:rPr lang="ru-RU"/>
              <a:pPr>
                <a:defRPr/>
              </a:pPr>
              <a:t>11.08.2016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D21DB-15C7-4D23-B663-D8FC67B33A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55AFD-61E6-4674-B238-A3C7E86D998C}" type="datetimeFigureOut">
              <a:rPr lang="ru-RU"/>
              <a:pPr>
                <a:defRPr/>
              </a:pPr>
              <a:t>11.08.2016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1CD711-00DA-495D-90EB-F4B8F5EDAE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6D40B-A6D5-4B34-9F6A-70641A73B809}" type="datetimeFigureOut">
              <a:rPr lang="ru-RU"/>
              <a:pPr>
                <a:defRPr/>
              </a:pPr>
              <a:t>11.08.2016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DEB0D5-D37B-4E21-B320-E8F17F1494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A5EB90-4613-4609-AA2E-7387849CF0C6}" type="datetimeFigureOut">
              <a:rPr lang="ru-RU"/>
              <a:pPr>
                <a:defRPr/>
              </a:pPr>
              <a:t>11.08.2016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7DCEE3-1D12-4F71-B718-5174ADE971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B0EA28-F104-4DDD-A23B-9F9CC5E1C1B2}" type="datetimeFigureOut">
              <a:rPr lang="ru-RU"/>
              <a:pPr>
                <a:defRPr/>
              </a:pPr>
              <a:t>11.08.2016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9CDC4C-CDFF-4AD9-ACA4-121C2EFDB7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1A7BDE-7465-465C-B9C5-F0F4665D5498}" type="datetimeFigureOut">
              <a:rPr lang="ru-RU"/>
              <a:pPr>
                <a:defRPr/>
              </a:pPr>
              <a:t>11.08.2016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68436-FDF9-4BD7-A3EB-98D1BA907F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10396-7567-44DC-A18C-5AA410293448}" type="datetimeFigureOut">
              <a:rPr lang="ru-RU"/>
              <a:pPr>
                <a:defRPr/>
              </a:pPr>
              <a:t>11.08.2016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F725B-4676-484F-A4CA-5B0257F5C3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9C489B-FB3F-44CD-9C90-5563C4ED054E}" type="datetimeFigureOut">
              <a:rPr lang="ru-RU"/>
              <a:pPr>
                <a:defRPr/>
              </a:pPr>
              <a:t>11.08.2016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E22793-8B52-4765-A209-43A8EDEBE7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ECCB8F8-99E0-420B-87F3-67B9CE2B84A8}" type="datetimeFigureOut">
              <a:rPr lang="ru-RU"/>
              <a:pPr>
                <a:defRPr/>
              </a:pPr>
              <a:t>11.08.2016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5969177-913F-4F6A-B8CA-723D6C67DE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4.png"/><Relationship Id="rId7" Type="http://schemas.openxmlformats.org/officeDocument/2006/relationships/image" Target="../media/image64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jpe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8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jpeg"/><Relationship Id="rId4" Type="http://schemas.openxmlformats.org/officeDocument/2006/relationships/image" Target="../media/image8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9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10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10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10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12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11.emf"/><Relationship Id="rId4" Type="http://schemas.openxmlformats.org/officeDocument/2006/relationships/oleObject" Target="../embeddings/oleObject1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1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13.emf"/><Relationship Id="rId4" Type="http://schemas.openxmlformats.org/officeDocument/2006/relationships/oleObject" Target="../embeddings/oleObject3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png"/><Relationship Id="rId7" Type="http://schemas.openxmlformats.org/officeDocument/2006/relationships/image" Target="../media/image37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\Desktop\ПДД картинки\095119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750" y="-31750"/>
            <a:ext cx="9175750" cy="6889750"/>
          </a:xfrm>
          <a:prstGeom prst="rect">
            <a:avLst/>
          </a:prstGeom>
          <a:noFill/>
        </p:spPr>
      </p:pic>
      <p:sp>
        <p:nvSpPr>
          <p:cNvPr id="13314" name="TextBox 2"/>
          <p:cNvSpPr txBox="1">
            <a:spLocks noChangeArrowheads="1"/>
          </p:cNvSpPr>
          <p:nvPr/>
        </p:nvSpPr>
        <p:spPr bwMode="auto">
          <a:xfrm>
            <a:off x="4427984" y="46483"/>
            <a:ext cx="457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</a:rPr>
              <a:t>МБДОУ ЦРР ДС №</a:t>
            </a:r>
            <a:r>
              <a:rPr lang="ru-RU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</a:rPr>
              <a:t>58</a:t>
            </a:r>
            <a:r>
              <a:rPr lang="ru-RU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</a:rPr>
              <a:t/>
            </a:r>
            <a:br>
              <a:rPr lang="ru-RU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</a:rPr>
            </a:br>
            <a:endParaRPr lang="ru-RU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13315" name="Picture 2" descr="C:\Users\Пользователь\Desktop\ПДД картинки\0_812dd_f8ef2ab8_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99966" y="843837"/>
            <a:ext cx="1944034" cy="3433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991931" y="1212522"/>
            <a:ext cx="5306932" cy="440120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Результаты деятельности по реализации </a:t>
            </a:r>
            <a:br>
              <a:rPr lang="ru-RU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Программы </a:t>
            </a:r>
            <a:br>
              <a:rPr lang="ru-RU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 обучению дошкольников правилам дорожного движения и безопасному поведению на дороге</a:t>
            </a:r>
            <a:br>
              <a:rPr lang="ru-RU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«Изучаем дорожную азбуку»</a:t>
            </a:r>
            <a:endParaRPr lang="ru-RU" sz="28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" name="Picture 18" descr="рисунок_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FF4"/>
              </a:clrFrom>
              <a:clrTo>
                <a:srgbClr val="FDFFF4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14057" y="-38330"/>
            <a:ext cx="1185927" cy="92869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203848" y="6350169"/>
            <a:ext cx="33404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6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</a:rPr>
              <a:t>г</a:t>
            </a:r>
            <a:r>
              <a:rPr lang="ru-RU" sz="16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</a:rPr>
              <a:t>ород Озерск</a:t>
            </a:r>
            <a:r>
              <a:rPr lang="ru-RU" sz="16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</a:rPr>
              <a:t>, </a:t>
            </a:r>
            <a:r>
              <a:rPr lang="ru-RU" sz="16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</a:rPr>
              <a:t>2015</a:t>
            </a:r>
            <a:endParaRPr lang="ru-RU" sz="16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C:\Users\Пользователь\Desktop\ПДД картинки\ramk8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TextBox 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7550" y="133350"/>
            <a:ext cx="5589588" cy="64135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43306" y="928670"/>
            <a:ext cx="5008481" cy="3000396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4000504"/>
            <a:ext cx="4148137" cy="2630557"/>
          </a:xfrm>
          <a:prstGeom prst="rect">
            <a:avLst/>
          </a:prstGeom>
          <a:noFill/>
        </p:spPr>
      </p:pic>
      <p:pic>
        <p:nvPicPr>
          <p:cNvPr id="21510" name="Picture 3" descr="C:\Users\Пользователь\Desktop\ПДД картинки\1269888406_0015-028-gruzovik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14480" y="5357826"/>
            <a:ext cx="2000264" cy="1159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14282" y="928670"/>
            <a:ext cx="3429024" cy="45243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«Неделю безопасного </a:t>
            </a:r>
          </a:p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дорожного движения»</a:t>
            </a:r>
          </a:p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готовы демонстрировать</a:t>
            </a:r>
          </a:p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все знания, умения.</a:t>
            </a:r>
          </a:p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 </a:t>
            </a:r>
          </a:p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Любые ситуации</a:t>
            </a:r>
          </a:p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мы смело обыграем.</a:t>
            </a:r>
          </a:p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Обширным кругозором</a:t>
            </a:r>
          </a:p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«Дорожным» обладаем.</a:t>
            </a:r>
          </a:p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Всё грамотней становимся, </a:t>
            </a:r>
          </a:p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взрослее быть готовимся.</a:t>
            </a:r>
          </a:p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восторге много знающий</a:t>
            </a:r>
          </a:p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Инспектор проверяющий.</a:t>
            </a:r>
          </a:p>
          <a:p>
            <a:pPr algn="ctr"/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C:\Users\Пользователь\Desktop\ПДД картинки\ramk8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02075" y="188913"/>
            <a:ext cx="4967288" cy="3413125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9900" y="3402013"/>
            <a:ext cx="4937125" cy="3157537"/>
          </a:xfrm>
          <a:prstGeom prst="rect">
            <a:avLst/>
          </a:prstGeom>
          <a:noFill/>
        </p:spPr>
      </p:pic>
      <p:pic>
        <p:nvPicPr>
          <p:cNvPr id="22532" name="Picture 2" descr="C:\Users\Пользователь\Desktop\ПДД картинки\auto455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29188" y="3995738"/>
            <a:ext cx="4214812" cy="254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3" descr="C:\Users\Пользователь\Desktop\ПДД картинки\1424579367_00000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43000" y="500063"/>
            <a:ext cx="19177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C:\Users\Пользователь\Desktop\ПДД картинки\ramk8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5588" y="255588"/>
            <a:ext cx="4273550" cy="3005137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1638" y="3328988"/>
            <a:ext cx="5511800" cy="3248025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79925" y="835025"/>
            <a:ext cx="4286250" cy="2755900"/>
          </a:xfrm>
          <a:prstGeom prst="rect">
            <a:avLst/>
          </a:prstGeom>
          <a:noFill/>
        </p:spPr>
      </p:pic>
      <p:pic>
        <p:nvPicPr>
          <p:cNvPr id="23557" name="Picture 2" descr="C:\Users\Пользователь\Desktop\ПДД картинки\bezopasnoe_koleso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43625" y="3857625"/>
            <a:ext cx="2478088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C:\Users\Пользователь\Desktop\ПДД картинки\ramk8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TextBox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57222" y="214290"/>
            <a:ext cx="5802312" cy="639762"/>
          </a:xfrm>
          <a:prstGeom prst="rect">
            <a:avLst/>
          </a:prstGeom>
          <a:noFill/>
        </p:spPr>
      </p:pic>
      <p:pic>
        <p:nvPicPr>
          <p:cNvPr id="4" name="Рисунок 3" descr="IMG_001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613" y="3475038"/>
            <a:ext cx="3957637" cy="3048000"/>
          </a:xfrm>
          <a:prstGeom prst="rect">
            <a:avLst/>
          </a:prstGeom>
          <a:noFill/>
        </p:spPr>
      </p:pic>
      <p:pic>
        <p:nvPicPr>
          <p:cNvPr id="8" name="Рисунок 7" descr="IMG_506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11638" y="3475038"/>
            <a:ext cx="4683125" cy="3054350"/>
          </a:xfrm>
          <a:prstGeom prst="rect">
            <a:avLst/>
          </a:prstGeom>
          <a:noFill/>
        </p:spPr>
      </p:pic>
      <p:pic>
        <p:nvPicPr>
          <p:cNvPr id="9" name="Рисунок 8" descr="IMG_507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86368" y="785794"/>
            <a:ext cx="3671912" cy="250537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57158" y="1000108"/>
            <a:ext cx="4000528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 автодроме  каждый раз</a:t>
            </a:r>
          </a:p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любим упражняться,</a:t>
            </a:r>
          </a:p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чтоб развивать в пространстве </a:t>
            </a:r>
          </a:p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свою ориентацию.</a:t>
            </a:r>
          </a:p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Творим и моделируем </a:t>
            </a:r>
          </a:p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любые ситуации.</a:t>
            </a:r>
          </a:p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Но, правила едины в любых импровизациях!</a:t>
            </a:r>
          </a:p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 </a:t>
            </a:r>
          </a:p>
          <a:p>
            <a:pPr algn="ctr"/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7409" name="Picture 1" descr="D:\Мои документы\ПДД картинки\1257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29058" y="571480"/>
            <a:ext cx="1674388" cy="29289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C:\Users\Пользователь\Desktop\ПДД картинки\ramk8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73638" y="328613"/>
            <a:ext cx="3878262" cy="2682875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60788" y="3614738"/>
            <a:ext cx="4913312" cy="2914650"/>
          </a:xfrm>
          <a:prstGeom prst="rect">
            <a:avLst/>
          </a:prstGeom>
          <a:noFill/>
        </p:spPr>
      </p:pic>
      <p:pic>
        <p:nvPicPr>
          <p:cNvPr id="6" name="Рисунок 5" descr="IMG_507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5588" y="615950"/>
            <a:ext cx="4810125" cy="3486150"/>
          </a:xfrm>
          <a:prstGeom prst="rect">
            <a:avLst/>
          </a:prstGeom>
          <a:noFill/>
        </p:spPr>
      </p:pic>
      <p:pic>
        <p:nvPicPr>
          <p:cNvPr id="25605" name="Picture 2" descr="C:\Users\Пользователь\Desktop\ПДД картинки\135198036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63" y="4214813"/>
            <a:ext cx="3365500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C:\Users\Пользователь\Desktop\ПДД картинки\стихи-правил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1625" y="3857625"/>
            <a:ext cx="3016250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2" descr="C:\Users\Пользователь\Desktop\ПДД картинки\ramk8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 descr="C:\Users\Пользователь\Desktop\для Рудометкиной\IMG_214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70575" y="1554163"/>
            <a:ext cx="2998788" cy="5095875"/>
          </a:xfrm>
          <a:prstGeom prst="rect">
            <a:avLst/>
          </a:prstGeom>
          <a:noFill/>
        </p:spPr>
      </p:pic>
      <p:pic>
        <p:nvPicPr>
          <p:cNvPr id="5124" name="Picture 4" descr="C:\Users\Пользователь\Desktop\для Рудометкиной\ФОТО ПЕРЕКРЁСТОК  дс58\IMG_000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1313" y="201613"/>
            <a:ext cx="3024187" cy="4608512"/>
          </a:xfrm>
          <a:prstGeom prst="rect">
            <a:avLst/>
          </a:prstGeom>
          <a:noFill/>
        </p:spPr>
      </p:pic>
      <p:pic>
        <p:nvPicPr>
          <p:cNvPr id="8" name="Picture 2" descr="C:\Users\Пользователь\Desktop\для Рудометкиной\IMG_215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54413" y="268288"/>
            <a:ext cx="2955925" cy="3309937"/>
          </a:xfrm>
          <a:prstGeom prst="rect">
            <a:avLst/>
          </a:prstGeom>
          <a:noFill/>
        </p:spPr>
      </p:pic>
      <p:pic>
        <p:nvPicPr>
          <p:cNvPr id="26630" name="Picture 3" descr="C:\Users\Пользователь\Desktop\ПДД картинки\1269888365_0013-024-avtokran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86563" y="500063"/>
            <a:ext cx="1752600" cy="114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7" descr="C:\Users\Пользователь\Desktop\ПДД картинки\1363165559_bezimeni-1-kopiya.jpg"/>
          <p:cNvPicPr>
            <a:picLocks noChangeAspect="1" noChangeArrowheads="1"/>
          </p:cNvPicPr>
          <p:nvPr/>
        </p:nvPicPr>
        <p:blipFill>
          <a:blip r:embed="rId8"/>
          <a:srcRect l="1303" t="1408" r="67416" b="61972"/>
          <a:stretch>
            <a:fillRect/>
          </a:stretch>
        </p:blipFill>
        <p:spPr bwMode="auto">
          <a:xfrm>
            <a:off x="714375" y="4643438"/>
            <a:ext cx="17145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C:\Users\Пользователь\Desktop\ПДД картинки\ramk8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Пользователь\Desktop\для Рудометкиной\IMG_503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56238" y="268288"/>
            <a:ext cx="3267075" cy="3816350"/>
          </a:xfrm>
          <a:prstGeom prst="rect">
            <a:avLst/>
          </a:prstGeom>
          <a:noFill/>
        </p:spPr>
      </p:pic>
      <p:pic>
        <p:nvPicPr>
          <p:cNvPr id="1028" name="Picture 4" descr="C:\Users\Пользователь\Desktop\для Рудометкиной\ФОТО ПЕРЕКРЁСТОК  дс58\IMG_001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1013" y="201613"/>
            <a:ext cx="4011612" cy="3810000"/>
          </a:xfrm>
          <a:prstGeom prst="rect">
            <a:avLst/>
          </a:prstGeom>
          <a:noFill/>
        </p:spPr>
      </p:pic>
      <p:pic>
        <p:nvPicPr>
          <p:cNvPr id="1027" name="Picture 3" descr="C:\Users\Пользователь\Desktop\для Рудометкиной\ФОТО ПЕРЕКРЁСТОК  дс58\IMG_001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00275" y="3200400"/>
            <a:ext cx="4449763" cy="3419475"/>
          </a:xfrm>
          <a:prstGeom prst="rect">
            <a:avLst/>
          </a:prstGeom>
          <a:noFill/>
        </p:spPr>
      </p:pic>
      <p:pic>
        <p:nvPicPr>
          <p:cNvPr id="27653" name="Picture 5" descr="C:\Users\Пользователь\Desktop\ПДД картинки\879103a68d6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29438" y="4071938"/>
            <a:ext cx="1582737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6" descr="C:\Users\Пользователь\Desktop\ПДД картинки\1257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29125" y="1000125"/>
            <a:ext cx="1092200" cy="190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7" descr="C:\Users\Пользователь\Desktop\ПДД картинки\1363165559_bezimeni-1-kopiya.jpg"/>
          <p:cNvPicPr>
            <a:picLocks noChangeAspect="1" noChangeArrowheads="1"/>
          </p:cNvPicPr>
          <p:nvPr/>
        </p:nvPicPr>
        <p:blipFill>
          <a:blip r:embed="rId8"/>
          <a:srcRect l="63863" t="4225" r="949" b="57745"/>
          <a:stretch>
            <a:fillRect/>
          </a:stretch>
        </p:blipFill>
        <p:spPr bwMode="auto">
          <a:xfrm>
            <a:off x="428625" y="4500563"/>
            <a:ext cx="1928813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C:\Users\Пользователь\Desktop\ПДД картинки\ramk8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597" y="2499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85720" y="285728"/>
            <a:ext cx="8429684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Уроки 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безопасности дорожного движения</a:t>
            </a:r>
            <a:endParaRPr lang="ru-RU" sz="28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31" y="980728"/>
            <a:ext cx="3456384" cy="46014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924944"/>
            <a:ext cx="4535487" cy="34020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052736"/>
            <a:ext cx="2513559" cy="1657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680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C:\Users\Пользователь\Desktop\ПДД картинки\ramk8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85720" y="285728"/>
            <a:ext cx="8429684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Уроки 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безопасности дорожного движения</a:t>
            </a:r>
            <a:endParaRPr lang="ru-RU" sz="28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Picture 2" descr="Z:\ФОТО МБДОУ ЦРР ДС 58\110CANON\IMG_581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5952" y="1760392"/>
            <a:ext cx="3933056" cy="29497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Z:\ФОТО МБДОУ ЦРР ДС 58\110CANON\IMG_58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715256" y="2349640"/>
            <a:ext cx="4038523" cy="30288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5401314"/>
            <a:ext cx="2160240" cy="1424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618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C:\Users\Пользователь\Desktop\ПДД картинки\ramk8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TextBox 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4475" y="60325"/>
            <a:ext cx="8545513" cy="10668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 noChangeArrowheads="1"/>
          </p:cNvPicPr>
          <p:nvPr/>
        </p:nvPicPr>
        <p:blipFill>
          <a:blip r:embed="rId4"/>
          <a:srcRect l="12528" t="6595" r="13702" b="7669"/>
          <a:stretch>
            <a:fillRect/>
          </a:stretch>
        </p:blipFill>
        <p:spPr bwMode="auto">
          <a:xfrm>
            <a:off x="571472" y="3714752"/>
            <a:ext cx="3786182" cy="2786082"/>
          </a:xfrm>
          <a:prstGeom prst="round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34" y="1071546"/>
            <a:ext cx="3786214" cy="2464340"/>
          </a:xfrm>
          <a:prstGeom prst="rect">
            <a:avLst/>
          </a:prstGeom>
          <a:noFill/>
        </p:spPr>
      </p:pic>
      <p:pic>
        <p:nvPicPr>
          <p:cNvPr id="28678" name="Picture 2" descr="C:\Users\Пользователь\Desktop\ПДД картинки\e772b2a180976f14a484c6a2b7fa5891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29256" y="571480"/>
            <a:ext cx="3230563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527850" y="2492896"/>
            <a:ext cx="5429288" cy="369331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Родители дошкольников </a:t>
            </a:r>
          </a:p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очень уважают</a:t>
            </a:r>
          </a:p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«Науку пешеходов». </a:t>
            </a:r>
          </a:p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 это отражают</a:t>
            </a:r>
          </a:p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совместном детском творчестве: </a:t>
            </a:r>
          </a:p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творят и, без сомнения,</a:t>
            </a:r>
          </a:p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тем самым закрепляют </a:t>
            </a:r>
          </a:p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правила движения.</a:t>
            </a:r>
          </a:p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 </a:t>
            </a:r>
          </a:p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 </a:t>
            </a:r>
          </a:p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 </a:t>
            </a:r>
          </a:p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 </a:t>
            </a:r>
          </a:p>
          <a:p>
            <a:pPr algn="ctr"/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3313" name="Picture 1" descr="D:\Мои документы\ПДД картинки\стихи-правила.jpg"/>
          <p:cNvPicPr>
            <a:picLocks noChangeAspect="1" noChangeArrowheads="1"/>
          </p:cNvPicPr>
          <p:nvPr/>
        </p:nvPicPr>
        <p:blipFill>
          <a:blip r:embed="rId7"/>
          <a:srcRect l="52712" t="29209" b="31989"/>
          <a:stretch>
            <a:fillRect/>
          </a:stretch>
        </p:blipFill>
        <p:spPr bwMode="auto">
          <a:xfrm>
            <a:off x="5786446" y="5357826"/>
            <a:ext cx="1071570" cy="13271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\Desktop\ПДД картинки\095119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750" y="-31750"/>
            <a:ext cx="9175750" cy="688975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234303" y="476672"/>
            <a:ext cx="5237774" cy="717119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just"/>
            <a:r>
              <a:rPr lang="ru-RU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Чтоб воспитать достойного </a:t>
            </a:r>
          </a:p>
          <a:p>
            <a:pPr algn="just"/>
            <a:r>
              <a:rPr lang="ru-RU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в России гражданина,</a:t>
            </a:r>
          </a:p>
          <a:p>
            <a:pPr algn="just"/>
            <a:r>
              <a:rPr lang="ru-RU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общественные правила </a:t>
            </a:r>
          </a:p>
          <a:p>
            <a:pPr algn="just"/>
            <a:r>
              <a:rPr lang="ru-RU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знать всем необходимо.</a:t>
            </a:r>
          </a:p>
          <a:p>
            <a:pPr lvl="0" algn="just"/>
            <a:r>
              <a:rPr lang="ru-RU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Заслуживает тот из нас</a:t>
            </a:r>
          </a:p>
          <a:p>
            <a:pPr lvl="0" algn="just"/>
            <a:r>
              <a:rPr lang="ru-RU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большого уважения,</a:t>
            </a:r>
          </a:p>
          <a:p>
            <a:pPr lvl="0" algn="just"/>
            <a:r>
              <a:rPr lang="ru-RU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кто почитает правила </a:t>
            </a:r>
          </a:p>
          <a:p>
            <a:pPr lvl="0" algn="just"/>
            <a:r>
              <a:rPr lang="ru-RU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дорожного движения</a:t>
            </a:r>
            <a:r>
              <a:rPr lang="ru-RU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.</a:t>
            </a:r>
          </a:p>
          <a:p>
            <a:pPr lvl="0" algn="just"/>
            <a:r>
              <a:rPr lang="ru-RU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Наш детский сад – тому пример: </a:t>
            </a:r>
          </a:p>
          <a:p>
            <a:pPr lvl="0" algn="just"/>
            <a:r>
              <a:rPr lang="ru-RU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внедряем обучение</a:t>
            </a:r>
          </a:p>
          <a:p>
            <a:pPr lvl="0" algn="just"/>
            <a:r>
              <a:rPr lang="ru-RU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дорожной грамоте,</a:t>
            </a:r>
          </a:p>
          <a:p>
            <a:pPr lvl="0" algn="just"/>
            <a:r>
              <a:rPr lang="ru-RU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и вот имеем </a:t>
            </a:r>
            <a:r>
              <a:rPr lang="ru-RU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достижения</a:t>
            </a:r>
            <a:endParaRPr lang="ru-RU" sz="28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  <a:p>
            <a:pPr lvl="0" algn="ctr"/>
            <a:endParaRPr lang="ru-RU" sz="16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lvl="0" algn="ctr"/>
            <a:r>
              <a:rPr lang="ru-RU" sz="16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 </a:t>
            </a:r>
          </a:p>
          <a:p>
            <a:pPr algn="ctr"/>
            <a:endParaRPr lang="ru-RU" sz="2400" b="1" spc="50" dirty="0" smtClean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  <a:p>
            <a:pPr algn="ctr"/>
            <a:r>
              <a:rPr lang="ru-RU" sz="2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 </a:t>
            </a:r>
          </a:p>
          <a:p>
            <a:pPr algn="ctr"/>
            <a:endParaRPr lang="ru-RU" sz="16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56125" y="2213042"/>
            <a:ext cx="3143272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6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 </a:t>
            </a:r>
          </a:p>
          <a:p>
            <a:pPr algn="ctr"/>
            <a:endParaRPr lang="ru-RU" sz="16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99792" y="3645024"/>
            <a:ext cx="3071866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6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 </a:t>
            </a:r>
          </a:p>
          <a:p>
            <a:pPr algn="ctr"/>
            <a:endParaRPr lang="ru-RU" sz="16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" name="Picture 2" descr="C:\Users\Пользователь\Desktop\ПДД картинки\0_812dd_f8ef2ab8_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09555" y="1308751"/>
            <a:ext cx="1934445" cy="3416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1892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 descr="C:\Users\Пользователь\Desktop\ПДД картинки\ramk8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8975" y="3760788"/>
            <a:ext cx="3602038" cy="2786062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41838" y="3328988"/>
            <a:ext cx="4151312" cy="3200400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1638" y="188913"/>
            <a:ext cx="4627562" cy="3554412"/>
          </a:xfrm>
          <a:prstGeom prst="rect">
            <a:avLst/>
          </a:prstGeom>
          <a:noFill/>
        </p:spPr>
      </p:pic>
      <p:pic>
        <p:nvPicPr>
          <p:cNvPr id="29701" name="Picture 2" descr="C:\Users\Пользователь\Desktop\ПДД картинки\eBuwFQ7s5Nu6e57nzAywnv3l61Z4g1KY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625" y="592138"/>
            <a:ext cx="3714750" cy="269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C:\Users\Пользователь\Desktop\ПДД картинки\ramk8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C:\Users\Пользователь\Desktop\для Рудометкиной\S73F368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8" y="268288"/>
            <a:ext cx="5810250" cy="3840162"/>
          </a:xfrm>
          <a:prstGeom prst="rect">
            <a:avLst/>
          </a:prstGeom>
          <a:noFill/>
        </p:spPr>
      </p:pic>
      <p:pic>
        <p:nvPicPr>
          <p:cNvPr id="4098" name="Picture 2" descr="C:\Users\Пользователь\Desktop\для Рудометкиной\S73F368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73488" y="3200400"/>
            <a:ext cx="5059362" cy="3328988"/>
          </a:xfrm>
          <a:prstGeom prst="rect">
            <a:avLst/>
          </a:prstGeom>
          <a:noFill/>
        </p:spPr>
      </p:pic>
      <p:pic>
        <p:nvPicPr>
          <p:cNvPr id="30724" name="Picture 7" descr="C:\Users\Пользователь\Desktop\ПДД картинки\1363165559_bezimeni-1-kopiya.jpg"/>
          <p:cNvPicPr>
            <a:picLocks noChangeAspect="1" noChangeArrowheads="1"/>
          </p:cNvPicPr>
          <p:nvPr/>
        </p:nvPicPr>
        <p:blipFill>
          <a:blip r:embed="rId5"/>
          <a:srcRect l="31279" t="1408" r="33533" b="60564"/>
          <a:stretch>
            <a:fillRect/>
          </a:stretch>
        </p:blipFill>
        <p:spPr bwMode="auto">
          <a:xfrm>
            <a:off x="928688" y="4071938"/>
            <a:ext cx="2500312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7" descr="C:\Users\Пользователь\Desktop\ПДД картинки\1363165559_bezimeni-1-kopiya.jpg"/>
          <p:cNvPicPr>
            <a:picLocks noChangeAspect="1" noChangeArrowheads="1"/>
          </p:cNvPicPr>
          <p:nvPr/>
        </p:nvPicPr>
        <p:blipFill>
          <a:blip r:embed="rId5"/>
          <a:srcRect l="2608" t="39436" r="63507" b="18311"/>
          <a:stretch>
            <a:fillRect/>
          </a:stretch>
        </p:blipFill>
        <p:spPr bwMode="auto">
          <a:xfrm>
            <a:off x="6286500" y="285750"/>
            <a:ext cx="2538413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C:\Users\Пользователь\Desktop\ПДД картинки\ramk8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 descr="C:\Users\Пользователь\Desktop\для Рудометкиной\S73F368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13188" y="341313"/>
            <a:ext cx="4926012" cy="4797425"/>
          </a:xfrm>
          <a:prstGeom prst="rect">
            <a:avLst/>
          </a:prstGeom>
          <a:noFill/>
        </p:spPr>
      </p:pic>
      <p:pic>
        <p:nvPicPr>
          <p:cNvPr id="5122" name="Picture 2" descr="C:\Users\Пользователь\Desktop\для Рудометкиной\S73F368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1013" y="2987675"/>
            <a:ext cx="4743450" cy="3621088"/>
          </a:xfrm>
          <a:prstGeom prst="rect">
            <a:avLst/>
          </a:prstGeom>
          <a:noFill/>
        </p:spPr>
      </p:pic>
      <p:pic>
        <p:nvPicPr>
          <p:cNvPr id="31748" name="Picture 4" descr="C:\Users\Пользователь\Desktop\ПДД картинки\p46_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8688" y="357188"/>
            <a:ext cx="2571750" cy="278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5" descr="C:\Users\Пользователь\Desktop\ПДД картинки\clipart6_yapfiles.ru_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29188" y="4429125"/>
            <a:ext cx="3881437" cy="208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Z:\ФОТО МБДОУ ЦРР ДС 58\110CANON\IMG_58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36058" y="3416576"/>
            <a:ext cx="3933056" cy="294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Z:\ФОТО МБДОУ ЦРР ДС 58\110CANON\IMG_58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39792">
            <a:off x="2522952" y="4005723"/>
            <a:ext cx="3290676" cy="2468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Z:\ФОТО МБДОУ ЦРР ДС 58\110CANON\IMG_579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97970" y="2992398"/>
            <a:ext cx="3996002" cy="299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Z:\ФОТО МБДОУ ЦРР ДС 58\110CANON\IMG_58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415" y="2708920"/>
            <a:ext cx="4529629" cy="339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7170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C:\Users\Пользователь\Desktop\ПДД картинки\ramk8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IMG_0036.JPG"/>
          <p:cNvPicPr>
            <a:picLocks noChangeAspect="1"/>
          </p:cNvPicPr>
          <p:nvPr/>
        </p:nvPicPr>
        <p:blipFill>
          <a:blip r:embed="rId3" cstate="print"/>
          <a:srcRect t="5178" b="1618"/>
          <a:stretch>
            <a:fillRect/>
          </a:stretch>
        </p:blipFill>
        <p:spPr>
          <a:xfrm>
            <a:off x="1428728" y="2143116"/>
            <a:ext cx="6215074" cy="4344537"/>
          </a:xfrm>
          <a:prstGeom prst="round2DiagRect">
            <a:avLst/>
          </a:prstGeom>
          <a:ln w="28575">
            <a:solidFill>
              <a:srgbClr val="00B0F0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2428860" y="928670"/>
            <a:ext cx="385765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ГРУППА № 4</a:t>
            </a:r>
          </a:p>
          <a:p>
            <a:pPr algn="ctr"/>
            <a:r>
              <a:rPr lang="ru-RU" sz="28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(2-3 лет)</a:t>
            </a:r>
            <a:endParaRPr lang="ru-RU" sz="28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5720" y="285728"/>
            <a:ext cx="8429684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Уголки безопасности дорожного движения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C:\Users\Пользователь\Desktop\ПДД картинки\ramk8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5643570" y="928670"/>
            <a:ext cx="21875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Группа №20</a:t>
            </a:r>
          </a:p>
          <a:p>
            <a:pPr algn="ctr"/>
            <a:r>
              <a:rPr lang="ru-RU" sz="2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( 3-4 года)</a:t>
            </a:r>
            <a:endParaRPr lang="ru-RU" sz="2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11" name="Рисунок 10" descr="IMG_00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868" y="2571744"/>
            <a:ext cx="5119692" cy="3839769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12" name="Рисунок 11" descr="IMG_0001.JPG"/>
          <p:cNvPicPr>
            <a:picLocks noChangeAspect="1"/>
          </p:cNvPicPr>
          <p:nvPr/>
        </p:nvPicPr>
        <p:blipFill>
          <a:blip r:embed="rId4" cstate="print"/>
          <a:srcRect l="5263" t="3508" r="5263" b="5263"/>
          <a:stretch>
            <a:fillRect/>
          </a:stretch>
        </p:blipFill>
        <p:spPr>
          <a:xfrm>
            <a:off x="500034" y="428604"/>
            <a:ext cx="4110433" cy="3143272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3074" name="Picture 2" descr="D:\Мои документы\ПДД картинки\IMG_0039.jpg"/>
          <p:cNvPicPr>
            <a:picLocks noChangeAspect="1" noChangeArrowheads="1"/>
          </p:cNvPicPr>
          <p:nvPr/>
        </p:nvPicPr>
        <p:blipFill>
          <a:blip r:embed="rId5" cstate="print">
            <a:lum bright="20000" contrast="10000"/>
          </a:blip>
          <a:srcRect/>
          <a:stretch>
            <a:fillRect/>
          </a:stretch>
        </p:blipFill>
        <p:spPr bwMode="auto">
          <a:xfrm>
            <a:off x="1000100" y="3786190"/>
            <a:ext cx="1857388" cy="2650260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C:\Users\Пользователь\Desktop\ПДД картинки\ramk8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IMG_0027.JPG"/>
          <p:cNvPicPr>
            <a:picLocks noChangeAspect="1"/>
          </p:cNvPicPr>
          <p:nvPr/>
        </p:nvPicPr>
        <p:blipFill>
          <a:blip r:embed="rId3" cstate="print"/>
          <a:srcRect l="5468" t="2083" r="19531"/>
          <a:stretch>
            <a:fillRect/>
          </a:stretch>
        </p:blipFill>
        <p:spPr>
          <a:xfrm>
            <a:off x="4429124" y="357166"/>
            <a:ext cx="4304535" cy="4214842"/>
          </a:xfrm>
          <a:prstGeom prst="round2Diag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4" name="Рисунок 3" descr="IMG_0026.JPG"/>
          <p:cNvPicPr>
            <a:picLocks noChangeAspect="1"/>
          </p:cNvPicPr>
          <p:nvPr/>
        </p:nvPicPr>
        <p:blipFill>
          <a:blip r:embed="rId4" cstate="print"/>
          <a:srcRect t="6667"/>
          <a:stretch>
            <a:fillRect/>
          </a:stretch>
        </p:blipFill>
        <p:spPr>
          <a:xfrm>
            <a:off x="428596" y="2857496"/>
            <a:ext cx="5000660" cy="3637733"/>
          </a:xfrm>
          <a:prstGeom prst="round2DiagRect">
            <a:avLst>
              <a:gd name="adj1" fmla="val 16667"/>
              <a:gd name="adj2" fmla="val 9379"/>
            </a:avLst>
          </a:prstGeom>
          <a:ln w="28575">
            <a:solidFill>
              <a:srgbClr val="00B0F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214414" y="928670"/>
            <a:ext cx="259981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32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ГруППА</a:t>
            </a:r>
            <a:r>
              <a:rPr lang="ru-RU" sz="3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№ 15</a:t>
            </a:r>
          </a:p>
          <a:p>
            <a:pPr algn="ctr"/>
            <a:r>
              <a:rPr lang="ru-RU" sz="32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(5-6 лет)</a:t>
            </a:r>
            <a:endParaRPr lang="ru-RU" sz="32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6" name="Picture 2" descr="D:\Мои документы\ПДД картинки\1363165559_bezimeni-1-kopiya.jpg"/>
          <p:cNvPicPr>
            <a:picLocks noChangeAspect="1" noChangeArrowheads="1"/>
          </p:cNvPicPr>
          <p:nvPr/>
        </p:nvPicPr>
        <p:blipFill>
          <a:blip r:embed="rId5"/>
          <a:srcRect l="65778" t="1205" r="1890" b="57831"/>
          <a:stretch>
            <a:fillRect/>
          </a:stretch>
        </p:blipFill>
        <p:spPr bwMode="auto">
          <a:xfrm>
            <a:off x="6500826" y="4643446"/>
            <a:ext cx="1611557" cy="18894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C:\Users\Пользователь\Desktop\ПДД картинки\ramk8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IMG_0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14744" y="2714620"/>
            <a:ext cx="4953001" cy="3714751"/>
          </a:xfrm>
          <a:prstGeom prst="round2Same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4" name="Рисунок 3" descr="IMG_0017.JPG"/>
          <p:cNvPicPr>
            <a:picLocks noChangeAspect="1"/>
          </p:cNvPicPr>
          <p:nvPr/>
        </p:nvPicPr>
        <p:blipFill>
          <a:blip r:embed="rId4" cstate="print"/>
          <a:srcRect l="5515" t="27941" r="8456"/>
          <a:stretch>
            <a:fillRect/>
          </a:stretch>
        </p:blipFill>
        <p:spPr>
          <a:xfrm>
            <a:off x="428596" y="357166"/>
            <a:ext cx="4548736" cy="2857520"/>
          </a:xfrm>
          <a:prstGeom prst="round2SameRect">
            <a:avLst/>
          </a:prstGeom>
          <a:ln w="28575">
            <a:solidFill>
              <a:srgbClr val="00B0F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5643570" y="1000108"/>
            <a:ext cx="259981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32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ГРУППА № 25</a:t>
            </a:r>
          </a:p>
          <a:p>
            <a:pPr algn="ctr"/>
            <a:r>
              <a:rPr lang="ru-RU" sz="3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(6-7 лет)</a:t>
            </a:r>
            <a:endParaRPr lang="ru-RU" sz="32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6" name="Picture 2" descr="D:\Мои документы\ПДД картинки\1363165559_bezimeni-1-kopiya.jpg"/>
          <p:cNvPicPr>
            <a:picLocks noChangeAspect="1" noChangeArrowheads="1"/>
          </p:cNvPicPr>
          <p:nvPr/>
        </p:nvPicPr>
        <p:blipFill>
          <a:blip r:embed="rId5"/>
          <a:srcRect l="65778" t="42169" r="1890" b="18072"/>
          <a:stretch>
            <a:fillRect/>
          </a:stretch>
        </p:blipFill>
        <p:spPr bwMode="auto">
          <a:xfrm>
            <a:off x="928662" y="3929066"/>
            <a:ext cx="2071702" cy="2357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C:\Users\Пользователь\Desktop\ПДД картинки\ramk8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IMG_0003.JPG"/>
          <p:cNvPicPr>
            <a:picLocks noChangeAspect="1"/>
          </p:cNvPicPr>
          <p:nvPr/>
        </p:nvPicPr>
        <p:blipFill>
          <a:blip r:embed="rId3" cstate="print"/>
          <a:srcRect l="3448" t="4598" b="1915"/>
          <a:stretch>
            <a:fillRect/>
          </a:stretch>
        </p:blipFill>
        <p:spPr>
          <a:xfrm>
            <a:off x="3714744" y="357166"/>
            <a:ext cx="5000660" cy="3631451"/>
          </a:xfrm>
          <a:prstGeom prst="round1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7" name="Рисунок 6" descr="IMG_00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472" y="2857496"/>
            <a:ext cx="4643438" cy="3482579"/>
          </a:xfrm>
          <a:prstGeom prst="round1Rect">
            <a:avLst/>
          </a:prstGeom>
          <a:ln w="28575">
            <a:solidFill>
              <a:srgbClr val="00B0F0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714348" y="928670"/>
            <a:ext cx="2599815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3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ГРУППА № 22</a:t>
            </a:r>
          </a:p>
          <a:p>
            <a:pPr algn="ctr"/>
            <a:r>
              <a:rPr lang="ru-RU" sz="32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(6-7 лет)</a:t>
            </a:r>
            <a:endParaRPr lang="ru-RU" sz="32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9" name="Picture 2" descr="D:\Мои документы\ПДД картинки\1363165559_bezimeni-1-kopiya.jpg"/>
          <p:cNvPicPr>
            <a:picLocks noChangeAspect="1" noChangeArrowheads="1"/>
          </p:cNvPicPr>
          <p:nvPr/>
        </p:nvPicPr>
        <p:blipFill>
          <a:blip r:embed="rId5"/>
          <a:srcRect l="33447" t="39759" r="31992" b="18072"/>
          <a:stretch>
            <a:fillRect/>
          </a:stretch>
        </p:blipFill>
        <p:spPr bwMode="auto">
          <a:xfrm>
            <a:off x="5786446" y="4143380"/>
            <a:ext cx="2214578" cy="25003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C:\Users\Пользователь\Desktop\ПДД картинки\ramk8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D:\Мои документы\ПДД картинки\IMG_004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000108"/>
            <a:ext cx="8403325" cy="38576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357158" y="428604"/>
            <a:ext cx="8429684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Уголки безопасности дорожного движения в 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холлах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детского сада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Рисунок 5" descr="40522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5852" y="3945109"/>
            <a:ext cx="6143668" cy="27700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C:\Users\Пользователь\Desktop\ПДД картинки\ramk8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TextBox 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7663" y="249238"/>
            <a:ext cx="8442325" cy="641350"/>
          </a:xfrm>
          <a:prstGeom prst="rect">
            <a:avLst/>
          </a:prstGeom>
          <a:noFill/>
        </p:spPr>
      </p:pic>
      <p:pic>
        <p:nvPicPr>
          <p:cNvPr id="8" name="Рисунок 7" descr="IMG_342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4475" y="742950"/>
            <a:ext cx="3925888" cy="3298825"/>
          </a:xfrm>
          <a:prstGeom prst="rect">
            <a:avLst/>
          </a:prstGeom>
          <a:noFill/>
        </p:spPr>
      </p:pic>
      <p:pic>
        <p:nvPicPr>
          <p:cNvPr id="9" name="Рисунок 8" descr="IMG_342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90650" y="3316288"/>
            <a:ext cx="3681413" cy="3297237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714876" y="1214422"/>
            <a:ext cx="4000528" cy="424731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 помогает в этом нам</a:t>
            </a:r>
          </a:p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ряд мероприятий: </a:t>
            </a:r>
          </a:p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экскурсии и игры, </a:t>
            </a:r>
          </a:p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досуги и занятия.</a:t>
            </a:r>
          </a:p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 </a:t>
            </a:r>
          </a:p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Читаем книжки, мастерим </a:t>
            </a:r>
          </a:p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поделки и макеты,</a:t>
            </a:r>
          </a:p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 выпускаем важные</a:t>
            </a:r>
          </a:p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плакаты, стенгазеты.</a:t>
            </a:r>
          </a:p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 </a:t>
            </a:r>
          </a:p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Так развиваем в дошколятах:</a:t>
            </a:r>
          </a:p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собранность, уверенность,</a:t>
            </a:r>
          </a:p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вниманье, осторожность, </a:t>
            </a:r>
          </a:p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грамотность, ответственность.</a:t>
            </a:r>
          </a:p>
          <a:p>
            <a:pPr algn="ctr"/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7649" name="Picture 1" descr="D:\Мои документы\ПДД картинки\1351980362.jpg"/>
          <p:cNvPicPr>
            <a:picLocks noChangeAspect="1" noChangeArrowheads="1"/>
          </p:cNvPicPr>
          <p:nvPr/>
        </p:nvPicPr>
        <p:blipFill>
          <a:blip r:embed="rId6"/>
          <a:srcRect l="2675" t="3698" r="9036" b="14954"/>
          <a:stretch>
            <a:fillRect/>
          </a:stretch>
        </p:blipFill>
        <p:spPr bwMode="auto">
          <a:xfrm>
            <a:off x="5857884" y="5191137"/>
            <a:ext cx="2071702" cy="1381135"/>
          </a:xfrm>
          <a:prstGeom prst="rect">
            <a:avLst/>
          </a:prstGeom>
          <a:noFill/>
        </p:spPr>
      </p:pic>
      <p:pic>
        <p:nvPicPr>
          <p:cNvPr id="27650" name="Picture 2" descr="D:\Мои документы\ПДД картинки\стихи-правила.jpg"/>
          <p:cNvPicPr>
            <a:picLocks noChangeAspect="1" noChangeArrowheads="1"/>
          </p:cNvPicPr>
          <p:nvPr/>
        </p:nvPicPr>
        <p:blipFill>
          <a:blip r:embed="rId7"/>
          <a:srcRect l="7692" t="14014" r="55769" b="31202"/>
          <a:stretch>
            <a:fillRect/>
          </a:stretch>
        </p:blipFill>
        <p:spPr bwMode="auto">
          <a:xfrm>
            <a:off x="428596" y="4071942"/>
            <a:ext cx="1073231" cy="24288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C:\Users\Пользователь\Desktop\ПДД картинки\ramk8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D:\Мои документы\ПДД картинки\IMG_0040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4643438" y="428604"/>
            <a:ext cx="3946093" cy="41434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099" name="Picture 3" descr="D:\Мои документы\ПДД картинки\IMG_004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1285860"/>
            <a:ext cx="3929090" cy="49195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100" name="Picture 4" descr="D:\Мои документы\ПДД картинки\auto455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4" y="4286256"/>
            <a:ext cx="3692520" cy="22260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C:\Users\Пользователь\Desktop\ПДД картинки\ramk8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D:\Мои документы\ПДД картинки\IMG_0044.jpg"/>
          <p:cNvPicPr>
            <a:picLocks noChangeAspect="1" noChangeArrowheads="1"/>
          </p:cNvPicPr>
          <p:nvPr/>
        </p:nvPicPr>
        <p:blipFill>
          <a:blip r:embed="rId3">
            <a:lum bright="10000" contrast="10000"/>
          </a:blip>
          <a:srcRect/>
          <a:stretch>
            <a:fillRect/>
          </a:stretch>
        </p:blipFill>
        <p:spPr bwMode="auto">
          <a:xfrm>
            <a:off x="428596" y="357166"/>
            <a:ext cx="4052663" cy="44720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123" name="Picture 3" descr="D:\Мои документы\ПДД картинки\IMG_0043.jpg"/>
          <p:cNvPicPr>
            <a:picLocks noChangeAspect="1" noChangeArrowheads="1"/>
          </p:cNvPicPr>
          <p:nvPr/>
        </p:nvPicPr>
        <p:blipFill>
          <a:blip r:embed="rId4">
            <a:lum bright="10000" contrast="10000"/>
          </a:blip>
          <a:srcRect/>
          <a:stretch>
            <a:fillRect/>
          </a:stretch>
        </p:blipFill>
        <p:spPr bwMode="auto">
          <a:xfrm>
            <a:off x="4714876" y="1357298"/>
            <a:ext cx="4024309" cy="48515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124" name="Picture 4" descr="D:\Мои документы\ПДД картинки\bezopasnoe_koleso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09" y="4214818"/>
            <a:ext cx="2153233" cy="21431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Users\Пользователь\Desktop\ПДД картинки\ramk8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Объект 3"/>
          <p:cNvGraphicFramePr>
            <a:graphicFrameLocks noChangeAspect="1"/>
          </p:cNvGraphicFramePr>
          <p:nvPr/>
        </p:nvGraphicFramePr>
        <p:xfrm>
          <a:off x="500034" y="428604"/>
          <a:ext cx="6096000" cy="406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Диаграмма" r:id="rId4" imgW="6096000" imgH="4067251" progId="MSGraph.Chart.8">
                  <p:embed followColorScheme="full"/>
                </p:oleObj>
              </mc:Choice>
              <mc:Fallback>
                <p:oleObj name="Диаграмма" r:id="rId4" imgW="6096000" imgH="4067251" progId="MSGraph.Chart.8">
                  <p:embed followColorScheme="full"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34" y="428604"/>
                        <a:ext cx="6096000" cy="4067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/>
        </p:nvGraphicFramePr>
        <p:xfrm>
          <a:off x="1785918" y="3286124"/>
          <a:ext cx="6143625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Диаграмма" r:id="rId6" imgW="6143549" imgH="4114800" progId="MSGraph.Chart.8">
                  <p:embed followColorScheme="full"/>
                </p:oleObj>
              </mc:Choice>
              <mc:Fallback>
                <p:oleObj name="Диаграмма" r:id="rId6" imgW="6143549" imgH="4114800" progId="MSGraph.Chart.8">
                  <p:embed followColorScheme="full"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5918" y="3286124"/>
                        <a:ext cx="6143625" cy="4114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39552" y="357166"/>
            <a:ext cx="8496944" cy="89255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Результаты освоения программы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детьми </a:t>
            </a:r>
            <a:r>
              <a:rPr lang="ru-RU" sz="2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 – 5 лет</a:t>
            </a:r>
          </a:p>
          <a:p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85918" y="2000240"/>
            <a:ext cx="785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53%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57554" y="2143116"/>
            <a:ext cx="714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35%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57488" y="1643050"/>
            <a:ext cx="9286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12%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00232" y="1142984"/>
            <a:ext cx="2214578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Начало года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86116" y="4071942"/>
            <a:ext cx="2571736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Конец года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43240" y="4643446"/>
            <a:ext cx="990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24%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43437" y="4857760"/>
            <a:ext cx="9005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76%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C:\Users\Пользователь\Desktop\ПДД картинки\ramk8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500063" y="428625"/>
          <a:ext cx="6096000" cy="406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Диаграмма" r:id="rId4" imgW="6096000" imgH="4067251" progId="MSGraph.Chart.8">
                  <p:embed followColorScheme="full"/>
                </p:oleObj>
              </mc:Choice>
              <mc:Fallback>
                <p:oleObj name="Диаграмма" r:id="rId4" imgW="6096000" imgH="4067251" progId="MSGraph.Chart.8">
                  <p:embed followColorScheme="full"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63" y="428625"/>
                        <a:ext cx="6096000" cy="4067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2"/>
          <p:cNvGraphicFramePr>
            <a:graphicFrameLocks noChangeAspect="1"/>
          </p:cNvGraphicFramePr>
          <p:nvPr/>
        </p:nvGraphicFramePr>
        <p:xfrm>
          <a:off x="1785938" y="3286125"/>
          <a:ext cx="6143625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name="Диаграмма" r:id="rId6" imgW="6143549" imgH="4114800" progId="MSGraph.Chart.8">
                  <p:embed followColorScheme="full"/>
                </p:oleObj>
              </mc:Choice>
              <mc:Fallback>
                <p:oleObj name="Диаграмма" r:id="rId6" imgW="6143549" imgH="4114800" progId="MSGraph.Chart.8">
                  <p:embed followColorScheme="full"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5938" y="3286125"/>
                        <a:ext cx="6143625" cy="4114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000232" y="1142984"/>
            <a:ext cx="2214578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Начало года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86116" y="4071942"/>
            <a:ext cx="2571736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Конец года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85918" y="1785926"/>
            <a:ext cx="785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28%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71736" y="2285992"/>
            <a:ext cx="714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38%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86116" y="1785926"/>
            <a:ext cx="9286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34%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57554" y="4572008"/>
            <a:ext cx="857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16%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2000" y="4857760"/>
            <a:ext cx="779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94%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9552" y="357166"/>
            <a:ext cx="8496944" cy="89255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Результаты освоения программы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детьми 5 </a:t>
            </a:r>
            <a:r>
              <a:rPr lang="ru-RU" sz="2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–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7 </a:t>
            </a:r>
            <a:r>
              <a:rPr lang="ru-RU" sz="2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лет</a:t>
            </a:r>
          </a:p>
          <a:p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\Desktop\ПДД картинки\095119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750" y="-31750"/>
            <a:ext cx="9175750" cy="6889750"/>
          </a:xfrm>
          <a:prstGeom prst="rect">
            <a:avLst/>
          </a:prstGeom>
          <a:noFill/>
        </p:spPr>
      </p:pic>
      <p:sp>
        <p:nvSpPr>
          <p:cNvPr id="13314" name="TextBox 2"/>
          <p:cNvSpPr txBox="1">
            <a:spLocks noChangeArrowheads="1"/>
          </p:cNvSpPr>
          <p:nvPr/>
        </p:nvSpPr>
        <p:spPr bwMode="auto">
          <a:xfrm>
            <a:off x="4427984" y="46483"/>
            <a:ext cx="457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</a:rPr>
              <a:t>МБДОУ ЦРР ДС №</a:t>
            </a:r>
            <a:r>
              <a:rPr lang="ru-RU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</a:rPr>
              <a:t>58</a:t>
            </a:r>
            <a:r>
              <a:rPr lang="ru-RU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</a:rPr>
              <a:t/>
            </a:r>
            <a:br>
              <a:rPr lang="ru-RU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</a:rPr>
            </a:br>
            <a:endParaRPr lang="ru-RU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13315" name="Picture 2" descr="C:\Users\Пользователь\Desktop\ПДД картинки\0_812dd_f8ef2ab8_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04221" y="3828245"/>
            <a:ext cx="1619672" cy="2860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8" descr="рисунок_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FF4"/>
              </a:clrFrom>
              <a:clrTo>
                <a:srgbClr val="FDFFF4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14057" y="-38330"/>
            <a:ext cx="1185927" cy="92869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203848" y="6350169"/>
            <a:ext cx="33404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</a:rPr>
              <a:t>г</a:t>
            </a:r>
            <a:r>
              <a:rPr lang="ru-RU" sz="16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</a:rPr>
              <a:t>ород Озерск</a:t>
            </a:r>
            <a:r>
              <a:rPr lang="ru-RU" sz="16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</a:rPr>
              <a:t>, </a:t>
            </a:r>
            <a:r>
              <a:rPr lang="ru-RU" sz="16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</a:rPr>
              <a:t>2015</a:t>
            </a:r>
            <a:endParaRPr lang="ru-RU" sz="16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95996" y="1988840"/>
            <a:ext cx="635614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32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Всех уважать и изучать</a:t>
            </a:r>
          </a:p>
          <a:p>
            <a:pPr lvl="0" algn="just"/>
            <a:r>
              <a:rPr lang="ru-RU" sz="32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системе ПДД приучим!</a:t>
            </a:r>
          </a:p>
          <a:p>
            <a:pPr lvl="0" algn="just"/>
            <a:r>
              <a:rPr lang="ru-RU" sz="32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Вы приходите в гости 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 нам</a:t>
            </a:r>
            <a:r>
              <a:rPr lang="ru-RU" sz="32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</a:t>
            </a:r>
          </a:p>
          <a:p>
            <a:pPr lvl="0" algn="just"/>
            <a:r>
              <a:rPr lang="ru-RU" sz="32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Дорожной азбуке научим!</a:t>
            </a:r>
          </a:p>
        </p:txBody>
      </p:sp>
    </p:spTree>
    <p:extLst>
      <p:ext uri="{BB962C8B-B14F-4D97-AF65-F5344CB8AC3E}">
        <p14:creationId xmlns:p14="http://schemas.microsoft.com/office/powerpoint/2010/main" val="1018953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Пользователь\Desktop\ПДД картинки\ramk8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" y="-19050"/>
            <a:ext cx="9175750" cy="6889750"/>
          </a:xfrm>
          <a:prstGeom prst="rect">
            <a:avLst/>
          </a:prstGeom>
          <a:noFill/>
        </p:spPr>
      </p:pic>
      <p:pic>
        <p:nvPicPr>
          <p:cNvPr id="15362" name="Picture 2" descr="C:\Users\Пользователь\Desktop\для Рудометкиной\IMG_635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3" y="428625"/>
            <a:ext cx="3251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C:\Users\Пользователь\Desktop\для Рудометкиной\IMG_635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1313" y="268288"/>
            <a:ext cx="4595812" cy="3529012"/>
          </a:xfrm>
          <a:prstGeom prst="rect">
            <a:avLst/>
          </a:prstGeom>
          <a:noFill/>
        </p:spPr>
      </p:pic>
      <p:pic>
        <p:nvPicPr>
          <p:cNvPr id="2052" name="Picture 4" descr="C:\Users\Пользователь\Desktop\для Рудометкиной\IMG_635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1013" y="3773488"/>
            <a:ext cx="3567112" cy="2749550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27500" y="2914650"/>
            <a:ext cx="4692650" cy="3595688"/>
          </a:xfrm>
          <a:prstGeom prst="rect">
            <a:avLst/>
          </a:prstGeom>
          <a:noFill/>
        </p:spPr>
      </p:pic>
      <p:pic>
        <p:nvPicPr>
          <p:cNvPr id="15366" name="Picture 2" descr="C:\Users\Пользователь\Desktop\ПДД картинки\exam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29313" y="500063"/>
            <a:ext cx="2000250" cy="255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C:\Users\Пользователь\Desktop\ПДД картинки\ramk8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C:\Users\Пользователь\Desktop\для Рудометкиной\IMG_34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26038" y="481013"/>
            <a:ext cx="3530600" cy="2927350"/>
          </a:xfrm>
          <a:prstGeom prst="rect">
            <a:avLst/>
          </a:prstGeom>
          <a:noFill/>
        </p:spPr>
      </p:pic>
      <p:pic>
        <p:nvPicPr>
          <p:cNvPr id="2052" name="Picture 4" descr="C:\Users\Пользователь\Desktop\для Рудометкиной\IMG_340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1013" y="268288"/>
            <a:ext cx="4518025" cy="3786187"/>
          </a:xfrm>
          <a:prstGeom prst="rect">
            <a:avLst/>
          </a:prstGeom>
          <a:noFill/>
        </p:spPr>
      </p:pic>
      <p:pic>
        <p:nvPicPr>
          <p:cNvPr id="2053" name="Picture 5" descr="C:\Users\Пользователь\Desktop\для Рудометкиной\IMG_341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54475" y="3413125"/>
            <a:ext cx="3284538" cy="3243263"/>
          </a:xfrm>
          <a:prstGeom prst="rect">
            <a:avLst/>
          </a:prstGeom>
          <a:noFill/>
        </p:spPr>
      </p:pic>
      <p:pic>
        <p:nvPicPr>
          <p:cNvPr id="16389" name="Picture 2" descr="C:\Users\Пользователь\Desktop\ПДД картинки\11-09-2012_0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4375" y="4000500"/>
            <a:ext cx="3214688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3" descr="C:\Users\Пользователь\Desktop\ПДД картинки\98c3901f5b837a6608e5249cb6a78e1b0616d83e_40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15188" y="4071938"/>
            <a:ext cx="143986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C:\Users\Пользователь\Desktop\ПДД картинки\ramk8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Объект 3" descr="IMG_3420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54038" y="2914650"/>
            <a:ext cx="4700587" cy="3602038"/>
          </a:xfrm>
        </p:spPr>
      </p:pic>
      <p:pic>
        <p:nvPicPr>
          <p:cNvPr id="5" name="Рисунок 4" descr="IMG_341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91050" y="176213"/>
            <a:ext cx="4308475" cy="3767137"/>
          </a:xfrm>
          <a:prstGeom prst="rect">
            <a:avLst/>
          </a:prstGeom>
          <a:noFill/>
        </p:spPr>
      </p:pic>
      <p:pic>
        <p:nvPicPr>
          <p:cNvPr id="3074" name="Picture 2" descr="C:\Users\Пользователь\Desktop\для Рудометкиной\IMG_420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18113" y="4127500"/>
            <a:ext cx="3614737" cy="2170113"/>
          </a:xfrm>
          <a:prstGeom prst="rect">
            <a:avLst/>
          </a:prstGeom>
          <a:noFill/>
        </p:spPr>
      </p:pic>
      <p:pic>
        <p:nvPicPr>
          <p:cNvPr id="3075" name="Picture 3" descr="C:\Users\Пользователь\Desktop\для Рудометкиной\IMG_420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1013" y="268288"/>
            <a:ext cx="4067175" cy="2419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C:\Users\Пользователь\Desktop\ПДД картинки\ramk8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C:\Users\Пользователь\Desktop\для Рудометкиной\IMG_422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4225" y="128588"/>
            <a:ext cx="6199188" cy="3621087"/>
          </a:xfrm>
          <a:prstGeom prst="rect">
            <a:avLst/>
          </a:prstGeom>
          <a:noFill/>
        </p:spPr>
      </p:pic>
      <p:pic>
        <p:nvPicPr>
          <p:cNvPr id="4099" name="Picture 3" descr="C:\Users\Пользователь\Desktop\для Рудометкиной\IMG_421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53013" y="3200400"/>
            <a:ext cx="3743325" cy="2871788"/>
          </a:xfrm>
          <a:prstGeom prst="rect">
            <a:avLst/>
          </a:prstGeom>
          <a:noFill/>
        </p:spPr>
      </p:pic>
      <p:pic>
        <p:nvPicPr>
          <p:cNvPr id="4100" name="Picture 4" descr="C:\Users\Пользователь\Desktop\для Рудометкиной\IMG_422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4338" y="3700463"/>
            <a:ext cx="3382962" cy="2944812"/>
          </a:xfrm>
          <a:prstGeom prst="rect">
            <a:avLst/>
          </a:prstGeom>
          <a:noFill/>
        </p:spPr>
      </p:pic>
      <p:pic>
        <p:nvPicPr>
          <p:cNvPr id="18437" name="Picture 2" descr="C:\Users\Пользователь\Desktop\ПДД картинки\images.jpg"/>
          <p:cNvPicPr>
            <a:picLocks noChangeAspect="1" noChangeArrowheads="1"/>
          </p:cNvPicPr>
          <p:nvPr/>
        </p:nvPicPr>
        <p:blipFill>
          <a:blip r:embed="rId6"/>
          <a:srcRect r="41010"/>
          <a:stretch>
            <a:fillRect/>
          </a:stretch>
        </p:blipFill>
        <p:spPr bwMode="auto">
          <a:xfrm>
            <a:off x="3929063" y="4286250"/>
            <a:ext cx="1281112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2" descr="C:\Users\Пользователь\Desktop\ПДД картинки\images.jpg"/>
          <p:cNvPicPr>
            <a:picLocks noChangeAspect="1" noChangeArrowheads="1"/>
          </p:cNvPicPr>
          <p:nvPr/>
        </p:nvPicPr>
        <p:blipFill>
          <a:blip r:embed="rId6"/>
          <a:srcRect l="55920" b="11765"/>
          <a:stretch>
            <a:fillRect/>
          </a:stretch>
        </p:blipFill>
        <p:spPr bwMode="auto">
          <a:xfrm>
            <a:off x="785813" y="1143000"/>
            <a:ext cx="1143000" cy="221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C:\Users\Пользователь\Desktop\ПДД картинки\ramk8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1313" y="341313"/>
            <a:ext cx="3779837" cy="3340100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00525" y="268288"/>
            <a:ext cx="4473575" cy="3492500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14400" y="3200400"/>
            <a:ext cx="4462463" cy="3402013"/>
          </a:xfrm>
          <a:prstGeom prst="rect">
            <a:avLst/>
          </a:prstGeom>
          <a:noFill/>
        </p:spPr>
      </p:pic>
      <p:pic>
        <p:nvPicPr>
          <p:cNvPr id="19461" name="Picture 2" descr="C:\Users\Пользователь\Desktop\ПДД картинки\1362567576_pdd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91150" y="4000500"/>
            <a:ext cx="3290888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C:\Users\Пользователь\Desktop\ПДД картинки\ramk8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Users\Пользователь\Desktop\для Рудометкиной\image (8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1313" y="201613"/>
            <a:ext cx="3621087" cy="3810000"/>
          </a:xfrm>
          <a:prstGeom prst="rect">
            <a:avLst/>
          </a:prstGeom>
          <a:noFill/>
        </p:spPr>
      </p:pic>
      <p:pic>
        <p:nvPicPr>
          <p:cNvPr id="3075" name="Picture 3" descr="C:\Users\Пользователь\Desktop\для Рудометкиной\image (15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43050" y="2987675"/>
            <a:ext cx="5040313" cy="3773488"/>
          </a:xfrm>
          <a:prstGeom prst="rect">
            <a:avLst/>
          </a:prstGeom>
          <a:noFill/>
        </p:spPr>
      </p:pic>
      <p:pic>
        <p:nvPicPr>
          <p:cNvPr id="3076" name="Picture 4" descr="C:\Users\Пользователь\Desktop\для Рудометкиной\image (11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00588" y="268288"/>
            <a:ext cx="3668712" cy="3316287"/>
          </a:xfrm>
          <a:prstGeom prst="rect">
            <a:avLst/>
          </a:prstGeom>
          <a:noFill/>
        </p:spPr>
      </p:pic>
      <p:pic>
        <p:nvPicPr>
          <p:cNvPr id="20485" name="Рисунок 9" descr="http://www.koipkro.kostroma.ru/Kostroma_EDU/Kos_sch_4/DocLib/%D0%9A%D0%B0%D1%80%D1%82%D0%B8%D0%BD%D0%BA%D0%B8/_w/%D0%9F%D0%94%D0%94_png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43688" y="3500438"/>
            <a:ext cx="2014537" cy="300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5" descr="C:\Users\Пользователь\Desktop\ПДД картинки\72039451_j291158_1295616903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00438" y="571500"/>
            <a:ext cx="179070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6" descr="C:\Users\Пользователь\Desktop\ПДД картинки\images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8625" y="4286250"/>
            <a:ext cx="1214438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662</TotalTime>
  <Words>258</Words>
  <Application>Microsoft Office PowerPoint</Application>
  <PresentationFormat>Экран (4:3)</PresentationFormat>
  <Paragraphs>106</Paragraphs>
  <Slides>34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6" baseType="lpstr">
      <vt:lpstr>Тема Office</vt:lpstr>
      <vt:lpstr>Диаграмма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Блок4</dc:creator>
  <cp:lastModifiedBy>Зам. заведующего по УВР</cp:lastModifiedBy>
  <cp:revision>53</cp:revision>
  <cp:lastPrinted>2016-08-11T06:54:21Z</cp:lastPrinted>
  <dcterms:created xsi:type="dcterms:W3CDTF">2015-10-07T09:20:54Z</dcterms:created>
  <dcterms:modified xsi:type="dcterms:W3CDTF">2016-08-11T06:55:46Z</dcterms:modified>
</cp:coreProperties>
</file>